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3"/>
  </p:notesMasterIdLst>
  <p:sldIdLst>
    <p:sldId id="257" r:id="rId2"/>
    <p:sldId id="259" r:id="rId3"/>
    <p:sldId id="260" r:id="rId4"/>
    <p:sldId id="269" r:id="rId5"/>
    <p:sldId id="262" r:id="rId6"/>
    <p:sldId id="263" r:id="rId7"/>
    <p:sldId id="265" r:id="rId8"/>
    <p:sldId id="266" r:id="rId9"/>
    <p:sldId id="267" r:id="rId10"/>
    <p:sldId id="25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BEF"/>
    <a:srgbClr val="005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x-none" smtClean="0"/>
              <a:t>9/12/2025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x-none" smtClean="0"/>
              <a:t>9/12/2025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x-none" smtClean="0"/>
              <a:t>9/12/2025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x-none" smtClean="0"/>
              <a:t>9/12/2025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x-none" smtClean="0"/>
              <a:t>9/12/2025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x-none" smtClean="0"/>
              <a:t>9/12/2025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x-none" smtClean="0"/>
              <a:t>9/12/2025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x-none" smtClean="0"/>
              <a:t>9/12/2025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ho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7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x-none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964" y="374851"/>
            <a:ext cx="5781367" cy="1909436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Hand Hygiene Practices Among Health Care Workers In JMKMCRH, May 2025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highlight>
                  <a:srgbClr val="000000"/>
                </a:highlight>
              </a:rPr>
              <a:t/>
            </a:r>
            <a:br>
              <a:rPr lang="en-US" sz="3600" b="1" dirty="0">
                <a:solidFill>
                  <a:schemeClr val="tx1"/>
                </a:solidFill>
                <a:highlight>
                  <a:srgbClr val="000000"/>
                </a:highlight>
              </a:rPr>
            </a:br>
            <a:endParaRPr lang="x-none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=""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9" y="2793384"/>
            <a:ext cx="4512988" cy="844084"/>
          </a:xfrm>
        </p:spPr>
        <p:txBody>
          <a:bodyPr anchor="t">
            <a:normAutofit fontScale="55000" lnSpcReduction="20000"/>
          </a:bodyPr>
          <a:lstStyle/>
          <a:p>
            <a:r>
              <a:rPr lang="en-ZA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Michael </a:t>
            </a:r>
            <a:r>
              <a:rPr lang="en-ZA" sz="32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Ruitururi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r>
              <a:rPr lang="en-ZA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IPC FOCAL –NYANDARUA COUNTY</a:t>
            </a:r>
          </a:p>
          <a:p>
            <a:endParaRPr lang="x-none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x-none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x-none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=""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8" y="1720957"/>
            <a:ext cx="2428927" cy="24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68" y="4720562"/>
            <a:ext cx="5788465" cy="1320800"/>
          </a:xfrm>
        </p:spPr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                     Thank you</a:t>
            </a:r>
            <a:endParaRPr lang="x-none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10</a:t>
            </a:fld>
            <a:endParaRPr lang="x-none" dirty="0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=""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</a:t>
            </a:r>
            <a:r>
              <a:rPr lang="en-US" sz="1600" dirty="0" smtClean="0">
                <a:solidFill>
                  <a:srgbClr val="005B84"/>
                </a:solidFill>
              </a:rPr>
              <a:t>2025</a:t>
            </a:r>
          </a:p>
          <a:p>
            <a:r>
              <a:rPr lang="en-US" sz="16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200" dirty="0">
              <a:solidFill>
                <a:srgbClr val="005B84"/>
              </a:solidFill>
            </a:endParaRPr>
          </a:p>
          <a:p>
            <a:endParaRPr lang="x-none" sz="1600" dirty="0">
              <a:solidFill>
                <a:srgbClr val="005B8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05" y="116835"/>
            <a:ext cx="6939115" cy="3735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489" y="3840180"/>
            <a:ext cx="5121105" cy="2172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hand hygiene moment is a HAI prevented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prevented is antimicrobial saved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saved is AMR prevented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72447"/>
            <a:ext cx="9631789" cy="488366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Debra, A. G., et al. (2012). Healthcare worker hand hygiene compliance and its impact on patient outcomes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Ndegwa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L., et al. (2019). Hand hygiene compliance in Kenyan hospitals.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Health Organization. (2021). Hand hygiene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brief. PAHO.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www.paho.org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(2020). Water, sanitation, hygiene and health: A primer for health professionals. 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www.who.int/publications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 American Health Organization. (2021). Hand hygiene: Technical brief. 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www.paho.org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UNICEF. (2018). Hand hygiene in health care: Compliance and implementation challenges. 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www.unicef.org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Kihungi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L., et al. (2022, April). Improving compliance with hand hygiene through staff education.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6878209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1400" dirty="0">
              <a:solidFill>
                <a:srgbClr val="005B84"/>
              </a:solidFill>
            </a:endParaRPr>
          </a:p>
          <a:p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Background / Rationale</a:t>
            </a:r>
            <a:endParaRPr lang="x-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1497"/>
            <a:ext cx="7800460" cy="3859865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 (HH) is the cornerstone of Infection Prevention and Control (IPC) (World Health Organization [WHO], 2020).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healthcare-associated infections (HAIs) and reduces antimicrobial use (Debra et al., 2012).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for combating antimicrobial resistance (AMR) (Pan American Health Organization [PAHO], 2021).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leads to increased infections → antibiotic use → antimicrobial resistance (AMR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for HH compliance in critical care: ≥90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(WHO, 2020).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average is 78%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(UNICEF, 2018);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Kenyan hospitals: average compliance only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38%(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Ndegwa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2019).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x-none" smtClean="0"/>
              <a:t>2</a:t>
            </a:fld>
            <a:endParaRPr lang="x-none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=""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94" y="2553612"/>
            <a:ext cx="3690991" cy="36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Study Objectives</a:t>
            </a:r>
            <a:endParaRPr lang="x-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Major Objective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assess the level of hand hygiene compliance among healthcare workers at JM Hospital in May 2025, and determine its implications for infection prevention and antimicrobial resistance.</a:t>
            </a:r>
          </a:p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Specific Objectives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measure the proportion of healthcare workers at JM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who correctly perform hand hygiene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May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identify the main barriers affecting hand hygiene compliance among healthcare workers at JM Hospital in May 2025.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compare self-reported hand hygiene practices with directly observed compliance among healthcare workers at JM Hospital in May 2025.</a:t>
            </a:r>
          </a:p>
          <a:p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618" y="6091294"/>
            <a:ext cx="683339" cy="365125"/>
          </a:xfrm>
        </p:spPr>
        <p:txBody>
          <a:bodyPr/>
          <a:lstStyle/>
          <a:p>
            <a:fld id="{E0D0C9AF-4D20-49D8-81AA-701CE21054A6}" type="slidenum">
              <a:rPr lang="x-none" smtClean="0"/>
              <a:t>3</a:t>
            </a:fld>
            <a:endParaRPr lang="x-none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=""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800" i="1" dirty="0">
                <a:solidFill>
                  <a:srgbClr val="00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One Health Approach and Antimicrobial Resistance in Infection Prevention and Control for Universal Health Coverage</a:t>
            </a:r>
            <a:endParaRPr lang="x-none" sz="1800" dirty="0">
              <a:solidFill>
                <a:srgbClr val="00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8585"/>
            <a:ext cx="8596668" cy="91380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998" y="1032388"/>
            <a:ext cx="5822608" cy="4893879"/>
          </a:xfrm>
        </p:spPr>
        <p:txBody>
          <a:bodyPr>
            <a:noAutofit/>
          </a:bodyPr>
          <a:lstStyle/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Design: Descriptive cross-sectional study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Site: JM Hospital, May 2025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 3km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Olkalou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Town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along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lkalou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yahururu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Road,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Kenya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Nyandarua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Participants: Healthcare workers who consented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Collection:</a:t>
            </a:r>
          </a:p>
          <a:p>
            <a:pPr lvl="1"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• Self-administered questionnaires</a:t>
            </a:r>
          </a:p>
          <a:p>
            <a:pPr lvl="1"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• Direct observation of hand hygiene moments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Analysis: Microsoft Excel &amp; Epi Info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Presentation: Tables, charts, descriptive statistics</a:t>
            </a:r>
          </a:p>
          <a:p>
            <a:pPr>
              <a:defRPr sz="1800">
                <a:solidFill>
                  <a:srgbClr val="003366"/>
                </a:solidFill>
                <a:latin typeface="Calibri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Ethics: Informed consent and confidentiality observed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4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388"/>
            <a:ext cx="4633998" cy="4893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4136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509BE-49B0-7980-2794-535500B5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ADFDF5-7BA6-01C7-A30D-7BE1C0B3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69" y="1182610"/>
            <a:ext cx="5959440" cy="388077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participants: 70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Nurses: 85.7% (60/70)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Majority had &gt;16 years of experience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Knowledge of HH: 100% (all respondents)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ABHR: 91.4% of HH moments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Soap &amp; water: less frequent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Preference for ABHR is promising but undermined by supply/quality issues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C9B27CD-CBB0-3DB9-BE29-5146FE0D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5</a:t>
            </a:fld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7" y="1270000"/>
            <a:ext cx="3219603" cy="3045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716" y="5934670"/>
            <a:ext cx="1188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17A1E-1A38-578F-892F-6BB37B73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Reported vs. Observed Compliance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28016-BA1C-307E-58EC-6B98270F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Reported practice: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• After patient contact: 80%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• Before patient contact: 51.3%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Observed practice: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• Before patient contact: 12.8%</a:t>
            </a:r>
            <a:b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• After patient contact: 40%</a:t>
            </a:r>
            <a:b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Benchmark gap: Far below WHO target (90%)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6EC9C4-C8B7-35E5-87E4-42234A0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6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72" y="1270000"/>
            <a:ext cx="4924697" cy="4698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482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55B9A5-C289-12F1-7082-BA1938A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18" y="474664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Barriers to Compliance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49F4C8-E611-B602-42F6-0B888C52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71" y="1575212"/>
            <a:ext cx="5352661" cy="432127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Negative attitude: 20%</a:t>
            </a:r>
            <a:b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Lack of paper towels: 22.8%</a:t>
            </a:r>
            <a:b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Cold water: 57%</a:t>
            </a:r>
            <a:b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Use of alternative (non-standard) ABHR: 42.8%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C09EE4-6FD4-772B-C4BE-C23C9A78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7</a:t>
            </a:fld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4" y="1575212"/>
            <a:ext cx="5032387" cy="4321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284" y="6041362"/>
            <a:ext cx="1192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2D802-CF97-8684-A4A8-9E3AFFF8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Discussion &amp; Implications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4F707-02DC-861B-9C88-67AAADD0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78124" cy="388077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Knowledge ≠ Practice (universal knowledge, poor compliance)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Low HH before patient contact → higher infection risk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Leads to: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Preventable HAIs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Increased antibiotic prescriptions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Accelerated AMR spread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Structural + behavioral interventions urgently needed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85C70D-8BF3-56AC-0597-C90593BC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8</a:t>
            </a:fld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97" y="1283110"/>
            <a:ext cx="6480160" cy="4758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41362"/>
            <a:ext cx="12049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BCC115-6A52-0A04-EBA3-EBD103BE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Conclusion &amp; Recommendations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57EF42-BA8B-C681-4EA3-2D97A1773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Conclusion: HH compliance at JM Hospital is far below benchmark → undermines IPC &amp; accelerates AMR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Recommendations: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Regular training &amp; sensitization on HH &amp; AMR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Ensure supplies: paper towels, warm water, standard ABHR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Introduce compliance monitoring &amp; feedback</a:t>
            </a:r>
            <a:b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• Promote culture change &amp; accountability in HH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64D58A-AC02-8F0B-F2FC-6D21D75D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x-none" smtClean="0"/>
              <a:t>9</a:t>
            </a:fld>
            <a:endParaRPr lang="x-none"/>
          </a:p>
        </p:txBody>
      </p:sp>
      <p:sp>
        <p:nvSpPr>
          <p:cNvPr id="4" name="Rectangle 3"/>
          <p:cNvSpPr/>
          <p:nvPr/>
        </p:nvSpPr>
        <p:spPr>
          <a:xfrm>
            <a:off x="309717" y="5483157"/>
            <a:ext cx="1092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x-none" sz="3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771</TotalTime>
  <Words>644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Cambria</vt:lpstr>
      <vt:lpstr>MS Mincho</vt:lpstr>
      <vt:lpstr>Times New Roman</vt:lpstr>
      <vt:lpstr>Trebuchet MS</vt:lpstr>
      <vt:lpstr>Wingdings</vt:lpstr>
      <vt:lpstr>Wingdings 3</vt:lpstr>
      <vt:lpstr>Facet</vt:lpstr>
      <vt:lpstr>Hand Hygiene Practices Among Health Care Workers In JMKMCRH, May 2025  </vt:lpstr>
      <vt:lpstr>Background / Rationale</vt:lpstr>
      <vt:lpstr>Study Objectives</vt:lpstr>
      <vt:lpstr>Methodology</vt:lpstr>
      <vt:lpstr>Results </vt:lpstr>
      <vt:lpstr>Reported vs. Observed Compliance</vt:lpstr>
      <vt:lpstr>Barriers to Compliance</vt:lpstr>
      <vt:lpstr>Discussion &amp; Implications</vt:lpstr>
      <vt:lpstr>Conclusion &amp; Recommendations</vt:lpstr>
      <vt:lpstr>                     Thank you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R.M</cp:lastModifiedBy>
  <cp:revision>26</cp:revision>
  <dcterms:created xsi:type="dcterms:W3CDTF">2024-08-06T05:45:52Z</dcterms:created>
  <dcterms:modified xsi:type="dcterms:W3CDTF">2025-09-12T16:50:03Z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